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6" r:id="rId5"/>
    <p:sldId id="261" r:id="rId6"/>
    <p:sldId id="258" r:id="rId7"/>
    <p:sldId id="265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00000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1CC9-26CC-436D-9541-3CA983306E37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2F2-560C-466F-9964-86D829A72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361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1CC9-26CC-436D-9541-3CA983306E37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2F2-560C-466F-9964-86D829A72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8632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1CC9-26CC-436D-9541-3CA983306E37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2F2-560C-466F-9964-86D829A72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485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1CC9-26CC-436D-9541-3CA983306E37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2F2-560C-466F-9964-86D829A72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58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1CC9-26CC-436D-9541-3CA983306E37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2F2-560C-466F-9964-86D829A72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92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1CC9-26CC-436D-9541-3CA983306E37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2F2-560C-466F-9964-86D829A72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82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1CC9-26CC-436D-9541-3CA983306E37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2F2-560C-466F-9964-86D829A72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75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1CC9-26CC-436D-9541-3CA983306E37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2F2-560C-466F-9964-86D829A72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176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1CC9-26CC-436D-9541-3CA983306E37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2F2-560C-466F-9964-86D829A72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828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1CC9-26CC-436D-9541-3CA983306E37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2F2-560C-466F-9964-86D829A72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377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11CC9-26CC-436D-9541-3CA983306E37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A2F2-560C-466F-9964-86D829A72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14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CC9-26CC-436D-9541-3CA983306E37}" type="datetimeFigureOut">
              <a:rPr lang="de-DE" smtClean="0"/>
              <a:t>18.04.2024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A2F2-560C-466F-9964-86D829A72B0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20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74" y="3132143"/>
            <a:ext cx="11606221" cy="3057991"/>
          </a:xfrm>
        </p:spPr>
        <p:txBody>
          <a:bodyPr>
            <a:noAutofit/>
          </a:bodyPr>
          <a:lstStyle/>
          <a:p>
            <a:r>
              <a:rPr lang="de-DE" sz="3600" dirty="0">
                <a:solidFill>
                  <a:srgbClr val="CC00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de-DE" sz="3600" dirty="0">
                <a:solidFill>
                  <a:srgbClr val="CC00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3600" dirty="0">
                <a:solidFill>
                  <a:srgbClr val="CC00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de-DE" sz="3600" dirty="0">
                <a:solidFill>
                  <a:srgbClr val="CC00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3600" dirty="0">
                <a:solidFill>
                  <a:srgbClr val="CC00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de-DE" sz="3600" dirty="0">
                <a:solidFill>
                  <a:srgbClr val="CC00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3600" dirty="0">
                <a:solidFill>
                  <a:srgbClr val="CC00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de-DE" sz="3600" dirty="0">
                <a:solidFill>
                  <a:srgbClr val="CC00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3600" dirty="0">
                <a:solidFill>
                  <a:srgbClr val="CC00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de-DE" sz="3600" dirty="0">
                <a:solidFill>
                  <a:srgbClr val="CC00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3600" dirty="0">
                <a:solidFill>
                  <a:srgbClr val="CC0099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,,</a:t>
            </a:r>
            <a:r>
              <a:rPr lang="de-DE" sz="3600" dirty="0">
                <a:solidFill>
                  <a:srgbClr val="CC0099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Hier </a:t>
            </a:r>
            <a:r>
              <a:rPr lang="de-DE" sz="3600" dirty="0" err="1" smtClean="0">
                <a:solidFill>
                  <a:srgbClr val="CC0099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brummt´s</a:t>
            </a:r>
            <a:r>
              <a:rPr lang="de-DE" sz="3600" dirty="0" smtClean="0">
                <a:solidFill>
                  <a:srgbClr val="CC0099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br>
              <a:rPr lang="de-DE" sz="3600" dirty="0" smtClean="0">
                <a:solidFill>
                  <a:srgbClr val="CC0099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3600" dirty="0" smtClean="0">
                <a:solidFill>
                  <a:srgbClr val="CC0099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Mach </a:t>
            </a:r>
            <a:r>
              <a:rPr lang="de-DE" sz="3600" dirty="0">
                <a:solidFill>
                  <a:srgbClr val="CC0099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mit beim Naturgarten Wettbewerb</a:t>
            </a:r>
            <a:r>
              <a:rPr lang="de-DE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de-DE" sz="24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3200" b="1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Es lohnt sich… </a:t>
            </a:r>
            <a:r>
              <a:rPr lang="de-DE" sz="2400" b="1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de-DE" sz="2400" b="1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2400" b="1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de-DE" sz="2400" b="1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für die Natur,</a:t>
            </a:r>
            <a:br>
              <a:rPr lang="de-DE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für Dich,</a:t>
            </a:r>
            <a:br>
              <a:rPr lang="de-DE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für unser aller Zukunft </a:t>
            </a:r>
            <a:br>
              <a:rPr lang="de-DE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de-DE" sz="24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Ein Projekt von:</a:t>
            </a:r>
            <a:br>
              <a:rPr lang="de-DE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2000" b="1" dirty="0"/>
              <a:t>Naturschutzbund Deutschland Landesverband Baden-Württemberg e.V. </a:t>
            </a:r>
            <a:r>
              <a:rPr lang="de-DE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> in Kooperation mit dem </a:t>
            </a:r>
            <a:r>
              <a:rPr lang="de-DE" sz="2000" dirty="0" smtClean="0">
                <a:latin typeface="+mn-lt"/>
                <a:cs typeface="Times New Roman" panose="02020603050405020304" pitchFamily="18" charset="0"/>
              </a:rPr>
              <a:t>Biosphärengebiet Schwarzwald</a:t>
            </a:r>
            <a:r>
              <a:rPr lang="de-DE" sz="2000" dirty="0">
                <a:latin typeface="+mn-lt"/>
                <a:cs typeface="Times New Roman" panose="02020603050405020304" pitchFamily="18" charset="0"/>
              </a:rPr>
              <a:t/>
            </a:r>
            <a:br>
              <a:rPr lang="de-DE" sz="2000" dirty="0">
                <a:latin typeface="+mn-lt"/>
                <a:cs typeface="Times New Roman" panose="02020603050405020304" pitchFamily="18" charset="0"/>
              </a:rPr>
            </a:br>
            <a:r>
              <a:rPr lang="de-DE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de-DE" sz="2000" dirty="0">
                <a:solidFill>
                  <a:srgbClr val="FF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de-DE" sz="2000" dirty="0">
                <a:solidFill>
                  <a:srgbClr val="FF0000"/>
                </a:solidFill>
                <a:latin typeface="+mn-lt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de-DE" sz="2000" dirty="0">
              <a:solidFill>
                <a:srgbClr val="FF0000"/>
              </a:solidFill>
              <a:latin typeface="+mn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7896" y="105885"/>
            <a:ext cx="2374104" cy="146098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850" y="5465266"/>
            <a:ext cx="1235765" cy="116989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00" y="5361429"/>
            <a:ext cx="3163830" cy="149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9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solidFill>
            <a:srgbClr val="CC99FF">
              <a:alpha val="2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de-DE" sz="4000" dirty="0"/>
              <a:t>Ein Naturgarten </a:t>
            </a:r>
            <a:br>
              <a:rPr lang="de-DE" sz="4000" dirty="0"/>
            </a:br>
            <a:r>
              <a:rPr lang="de-DE" sz="4000" dirty="0"/>
              <a:t>-ein Mehrwert in jeglicher Hinsicht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de-DE" sz="2600" b="1" dirty="0"/>
              <a:t>Beitrag zum Erhalt der biologischen Vielfalt:</a:t>
            </a:r>
          </a:p>
          <a:p>
            <a:pPr>
              <a:buFontTx/>
              <a:buChar char="-"/>
            </a:pPr>
            <a:r>
              <a:rPr lang="de-DE" sz="2600" dirty="0"/>
              <a:t>Unterstützung u.a. auch gefährdeter Arten wie bspw. Wildbienen und weiterer wichtiger Bestäuber</a:t>
            </a:r>
          </a:p>
          <a:p>
            <a:pPr marL="0" indent="0">
              <a:buNone/>
            </a:pPr>
            <a:endParaRPr lang="de-DE" sz="2600" dirty="0"/>
          </a:p>
          <a:p>
            <a:r>
              <a:rPr lang="de-DE" sz="2600" b="1" dirty="0"/>
              <a:t>Steigerung der Lebensqualität:</a:t>
            </a:r>
          </a:p>
          <a:p>
            <a:pPr>
              <a:buFontTx/>
              <a:buChar char="-"/>
            </a:pPr>
            <a:r>
              <a:rPr lang="de-DE" sz="2600" dirty="0"/>
              <a:t>Lebendiger Garten mit hohem Erholungswert </a:t>
            </a:r>
          </a:p>
          <a:p>
            <a:pPr>
              <a:buFontTx/>
              <a:buChar char="-"/>
            </a:pPr>
            <a:r>
              <a:rPr lang="de-DE" sz="2600" dirty="0"/>
              <a:t>Verbessertes Mikroklima in Zeiten des Klimawandels </a:t>
            </a:r>
          </a:p>
          <a:p>
            <a:pPr>
              <a:buFontTx/>
              <a:buChar char="-"/>
            </a:pPr>
            <a:endParaRPr lang="de-DE" sz="2600" dirty="0"/>
          </a:p>
          <a:p>
            <a:r>
              <a:rPr lang="de-DE" sz="2600" b="1" dirty="0"/>
              <a:t>Positive Außenwirkung:</a:t>
            </a:r>
          </a:p>
          <a:p>
            <a:pPr marL="0" indent="0">
              <a:buNone/>
            </a:pPr>
            <a:r>
              <a:rPr lang="de-DE" sz="2600" dirty="0"/>
              <a:t>- Nachahmungseffekt durch weitere Bürger</a:t>
            </a: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214" y="245893"/>
            <a:ext cx="1539171" cy="94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4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268" y="176224"/>
            <a:ext cx="2374104" cy="1460987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08009" y="379531"/>
            <a:ext cx="9248598" cy="775698"/>
          </a:xfrm>
          <a:solidFill>
            <a:srgbClr val="CC99FF">
              <a:alpha val="2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de-DE" sz="4000" dirty="0"/>
              <a:t>Das zählt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9" y="1277634"/>
            <a:ext cx="2483959" cy="165597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09" y="3157475"/>
            <a:ext cx="2448403" cy="15936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86" y="4975012"/>
            <a:ext cx="2448403" cy="1632269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021875" y="1899922"/>
            <a:ext cx="3997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Vielfalt heimischer (Wild-)Pflanzenarten</a:t>
            </a:r>
          </a:p>
          <a:p>
            <a:r>
              <a:rPr lang="de-DE" sz="1400" dirty="0"/>
              <a:t>(Unsere Tierwelt hat sich an heimische Wildpflanzen angepasst. Sie bieten Nahrung, Unterschlupf und Platz für die Kinderstube)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986319" y="3769643"/>
            <a:ext cx="3997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Heimische Gehölze</a:t>
            </a:r>
          </a:p>
          <a:p>
            <a:r>
              <a:rPr lang="de-DE" sz="1400" dirty="0"/>
              <a:t>(heimische Gehölze bieten Vögeln nicht nur Verstecke und Nistmöglichkeiten, sondern auch Nahrung)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986318" y="5322680"/>
            <a:ext cx="3997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Nistplätze und Quartiere</a:t>
            </a:r>
          </a:p>
          <a:p>
            <a:r>
              <a:rPr lang="de-DE" sz="1400" dirty="0"/>
              <a:t>(Ob Baumhöhle, Starenkasten, Insektenhotel oder Fledermauskasten - Tiere brauchen Rückzugsorte für sich und ihren Nachwuchs)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25" y="1341703"/>
            <a:ext cx="2544449" cy="1671726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9563559" y="1439891"/>
            <a:ext cx="26653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Strukturreichtum</a:t>
            </a:r>
          </a:p>
          <a:p>
            <a:r>
              <a:rPr lang="de-DE" sz="1400" dirty="0"/>
              <a:t>(Steinriegel, Totholzhaufen, Laubhaufen, und Trockenmauern sind alles Beispiele für Teillebensräume verschiedener Tierarten (Bsp. Igel, Eidechsen, Käfer)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25" y="3200072"/>
            <a:ext cx="2557494" cy="1706550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9625278" y="3101884"/>
            <a:ext cx="2702159" cy="1918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Wasser</a:t>
            </a:r>
          </a:p>
          <a:p>
            <a:r>
              <a:rPr lang="de-DE" sz="1400" dirty="0"/>
              <a:t>(Selbst kleine Teiche beheimaten viele Arten und kleine Wasserstellen werden dankend von Vögeln zum Baden und als Tränke angenommen. Auch Insekten freuen sich über entsprechende Trinkstellen)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25" y="5054054"/>
            <a:ext cx="2569493" cy="1592002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9625278" y="5054053"/>
            <a:ext cx="24932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Komposthaufen</a:t>
            </a:r>
          </a:p>
          <a:p>
            <a:r>
              <a:rPr lang="de-DE" sz="1400" dirty="0"/>
              <a:t>(Hier entsteht durch abgestorbene Pflanzenteile neuer Humus und neues Leben. Zudem kann er Lebensraum für Würmer, Spinnen und andere Kerbtiere sein)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1948321" y="4710512"/>
            <a:ext cx="1698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© Jost Einstein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8726288" y="4841317"/>
            <a:ext cx="1698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© Miriam Link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810136" y="6562212"/>
            <a:ext cx="1698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© Belinda Bindig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810135" y="2882624"/>
            <a:ext cx="1698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© Marcus Bosch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8683614" y="2937406"/>
            <a:ext cx="1698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© Eric Neuling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8739333" y="6596390"/>
            <a:ext cx="1698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© Eric Neuling</a:t>
            </a:r>
          </a:p>
        </p:txBody>
      </p:sp>
    </p:spTree>
    <p:extLst>
      <p:ext uri="{BB962C8B-B14F-4D97-AF65-F5344CB8AC3E}">
        <p14:creationId xmlns:p14="http://schemas.microsoft.com/office/powerpoint/2010/main" val="312272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1878189"/>
            <a:ext cx="1716781" cy="2544656"/>
          </a:xfr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53440" y="304166"/>
            <a:ext cx="10223863" cy="1325563"/>
          </a:xfrm>
          <a:solidFill>
            <a:srgbClr val="CC99FF">
              <a:alpha val="2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de-DE" sz="4000" dirty="0"/>
              <a:t>Das zählt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734" y="1860466"/>
            <a:ext cx="2184363" cy="258418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07552" y="1874102"/>
            <a:ext cx="2170903" cy="254874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026" y="2159725"/>
            <a:ext cx="2782390" cy="1854926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16" y="236453"/>
            <a:ext cx="2374104" cy="1460987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6235337" y="4736656"/>
            <a:ext cx="2647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Grün am Haus</a:t>
            </a:r>
          </a:p>
          <a:p>
            <a:r>
              <a:rPr lang="de-DE" sz="1400" dirty="0"/>
              <a:t>(gemeint sind Fassaden- sowie Dachbegrünung, die Tieren Lebensraum bieten können und sich positiv auf das Mikroklima auswirken)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008811" y="4706995"/>
            <a:ext cx="31409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Sicherheit für Gartenbewohner</a:t>
            </a:r>
          </a:p>
          <a:p>
            <a:r>
              <a:rPr lang="de-DE" sz="1400" dirty="0"/>
              <a:t>(um das Haus herum können verschiedenste Gefahren für Tiere lauern. Beispiele sind Schächte in welche Amphibien stürzen können oder offene Regentonnen in welchen Tiere ertrinken können)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51997" y="4726835"/>
            <a:ext cx="2771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Durchlässig statt versiegelt </a:t>
            </a:r>
          </a:p>
          <a:p>
            <a:r>
              <a:rPr lang="de-DE" sz="1400" dirty="0"/>
              <a:t>(möglichst wenig Versiegelung durch bspw. Asphaltieren sichert das Versickern von Regenwasser)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8751026" y="4675390"/>
            <a:ext cx="30394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Licht aus!</a:t>
            </a:r>
          </a:p>
          <a:p>
            <a:r>
              <a:rPr lang="de-DE" sz="1400" dirty="0"/>
              <a:t>(Lichtquellen stören Fledermäuse, sowie nachtaktive Insekten. Vermeiden sie daher möglichst Gartenbeleuchtung oder achten sie auf insektenfreundliche Beleuchtung)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184678" y="4379042"/>
            <a:ext cx="1698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© Helge R. May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906317" y="4386734"/>
            <a:ext cx="1698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© Benedikt </a:t>
            </a:r>
            <a:r>
              <a:rPr lang="de-DE" sz="1100" dirty="0" err="1"/>
              <a:t>Sunderhaus</a:t>
            </a:r>
            <a:endParaRPr lang="de-DE" sz="1100" dirty="0"/>
          </a:p>
        </p:txBody>
      </p:sp>
      <p:sp>
        <p:nvSpPr>
          <p:cNvPr id="17" name="Textfeld 16"/>
          <p:cNvSpPr txBox="1"/>
          <p:nvPr/>
        </p:nvSpPr>
        <p:spPr>
          <a:xfrm>
            <a:off x="1239172" y="4379042"/>
            <a:ext cx="1698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© Sebastian Hennings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10684330" y="4013844"/>
            <a:ext cx="1698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© unbekannt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566180" y="6368988"/>
            <a:ext cx="888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ym typeface="Wingdings" panose="05000000000000000000" pitchFamily="2" charset="2"/>
              </a:rPr>
              <a:t> Zu all diesen Themen finden sich Informationen in unserer Naturgarten-Broschüre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98693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25188" y="121920"/>
            <a:ext cx="7845830" cy="357052"/>
          </a:xfrm>
          <a:solidFill>
            <a:srgbClr val="CC99FF">
              <a:alpha val="20000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2800" dirty="0"/>
              <a:t>Rückseite </a:t>
            </a:r>
            <a:r>
              <a:rPr lang="de-DE" sz="2800" dirty="0" smtClean="0"/>
              <a:t>individualisierbarer Wettbewerbs-Flyer</a:t>
            </a:r>
            <a:endParaRPr lang="de-DE" sz="3600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69" y="571837"/>
            <a:ext cx="9028965" cy="6286163"/>
          </a:xfrm>
        </p:spPr>
      </p:pic>
    </p:spTree>
    <p:extLst>
      <p:ext uri="{BB962C8B-B14F-4D97-AF65-F5344CB8AC3E}">
        <p14:creationId xmlns:p14="http://schemas.microsoft.com/office/powerpoint/2010/main" val="907182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78337"/>
            <a:ext cx="8523514" cy="915035"/>
          </a:xfrm>
          <a:solidFill>
            <a:srgbClr val="CC99FF">
              <a:alpha val="2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de-DE" sz="3600" dirty="0"/>
              <a:t>Wieso sollten wir als Kommune teilnehmen?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847443"/>
            <a:ext cx="10515600" cy="4757466"/>
          </a:xfrm>
        </p:spPr>
        <p:txBody>
          <a:bodyPr>
            <a:normAutofit/>
          </a:bodyPr>
          <a:lstStyle/>
          <a:p>
            <a:r>
              <a:rPr lang="de-DE" sz="2000" dirty="0"/>
              <a:t>Wir </a:t>
            </a:r>
            <a:r>
              <a:rPr lang="de-DE" sz="2000" b="1" dirty="0"/>
              <a:t>sensibilisieren unsere Bürger </a:t>
            </a:r>
            <a:r>
              <a:rPr lang="de-DE" sz="2000" dirty="0"/>
              <a:t>für das Thema und können so die Anlage naturnäherer Gärten anregen</a:t>
            </a:r>
          </a:p>
          <a:p>
            <a:endParaRPr lang="de-DE" sz="2000" dirty="0"/>
          </a:p>
          <a:p>
            <a:r>
              <a:rPr lang="de-DE" sz="2000" dirty="0"/>
              <a:t>Wir </a:t>
            </a:r>
            <a:r>
              <a:rPr lang="de-DE" sz="2000" b="1" dirty="0"/>
              <a:t>setzen ein Zeichen </a:t>
            </a:r>
            <a:r>
              <a:rPr lang="de-DE" sz="2000" dirty="0"/>
              <a:t> gegen das voranschreitende Artensterben und </a:t>
            </a:r>
            <a:r>
              <a:rPr lang="de-DE" sz="2000" b="1" dirty="0"/>
              <a:t>übernehmen Verantwortung </a:t>
            </a:r>
            <a:r>
              <a:rPr lang="de-DE" sz="2000" dirty="0"/>
              <a:t>für den Erhalt der Biodiversität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Durch entsprechende Presse- und Öffentlichkeitsarbeit tragen wir das Thema über die Grenzen unserer Kommune und dienen so als </a:t>
            </a:r>
            <a:r>
              <a:rPr lang="de-DE" sz="2000" b="1" dirty="0"/>
              <a:t>Vorbild</a:t>
            </a:r>
            <a:r>
              <a:rPr lang="de-DE" sz="2000" dirty="0"/>
              <a:t> für weitere Kommunen 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In Zeiten des Klimawandels unterstützen wir ein günstiges </a:t>
            </a:r>
            <a:r>
              <a:rPr lang="de-DE" sz="2000" b="1" dirty="0"/>
              <a:t>Stadtklima </a:t>
            </a:r>
          </a:p>
          <a:p>
            <a:pPr marL="0" indent="0">
              <a:buNone/>
            </a:pPr>
            <a:endParaRPr lang="de-DE" sz="2000" b="1" dirty="0"/>
          </a:p>
          <a:p>
            <a:r>
              <a:rPr lang="de-DE" sz="2000" dirty="0"/>
              <a:t>Bei der Organisation unseres Naturgarten-Wettbewerbs können wir eine Plattform des LNV und NABU nutzen, die unseren eigenen Aufwand minimiert</a:t>
            </a:r>
          </a:p>
          <a:p>
            <a:endParaRPr lang="de-DE" sz="24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851" y="159420"/>
            <a:ext cx="2374104" cy="146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78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986354" y="752167"/>
            <a:ext cx="9300431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r>
              <a:rPr lang="de-DE" b="1" dirty="0"/>
              <a:t>Unser Vorschlag für die Zusammensetzung der Jury:</a:t>
            </a:r>
          </a:p>
          <a:p>
            <a:endParaRPr lang="de-DE" dirty="0"/>
          </a:p>
          <a:p>
            <a:r>
              <a:rPr lang="de-DE" dirty="0"/>
              <a:t>- verschiedene Gemeinderatsfraktionen </a:t>
            </a:r>
          </a:p>
          <a:p>
            <a:r>
              <a:rPr lang="de-DE" dirty="0"/>
              <a:t>- Fachmann/frau aus Verwaltung (Umweltamt, Stadtgärtnerei etc.)</a:t>
            </a:r>
          </a:p>
          <a:p>
            <a:r>
              <a:rPr lang="de-DE" dirty="0"/>
              <a:t>- naturaffiner Gartenbaubetrieb</a:t>
            </a:r>
          </a:p>
          <a:p>
            <a:r>
              <a:rPr lang="de-DE" dirty="0"/>
              <a:t>- naturaffiner Grünplaner</a:t>
            </a:r>
          </a:p>
          <a:p>
            <a:r>
              <a:rPr lang="de-DE" dirty="0"/>
              <a:t>- örtlicher Naturschutzverband</a:t>
            </a:r>
          </a:p>
          <a:p>
            <a:r>
              <a:rPr lang="de-DE" dirty="0"/>
              <a:t>- örtlicher Biologe/Ökologe</a:t>
            </a:r>
          </a:p>
          <a:p>
            <a:r>
              <a:rPr lang="de-DE" dirty="0">
                <a:sym typeface="Wingdings" panose="05000000000000000000" pitchFamily="2" charset="2"/>
              </a:rPr>
              <a:t> Wichtig ist, dass mind. eine Person anwesend ist, die sich mit naturnahen Elementen auskennt</a:t>
            </a:r>
            <a:endParaRPr lang="de-DE" dirty="0"/>
          </a:p>
          <a:p>
            <a:r>
              <a:rPr lang="de-DE" dirty="0"/>
              <a:t>Hier aufführen: </a:t>
            </a:r>
          </a:p>
          <a:p>
            <a:endParaRPr lang="de-DE" dirty="0"/>
          </a:p>
          <a:p>
            <a:endParaRPr lang="de-DE" dirty="0"/>
          </a:p>
          <a:p>
            <a:r>
              <a:rPr lang="de-DE" b="1" dirty="0"/>
              <a:t>Mögliche Kosten:</a:t>
            </a:r>
          </a:p>
          <a:p>
            <a:endParaRPr lang="de-DE" b="1" dirty="0"/>
          </a:p>
          <a:p>
            <a:r>
              <a:rPr lang="de-DE" dirty="0"/>
              <a:t>- Preisgeld</a:t>
            </a:r>
          </a:p>
          <a:p>
            <a:r>
              <a:rPr lang="de-DE" dirty="0"/>
              <a:t>- Druck Flyer und Plakat</a:t>
            </a:r>
          </a:p>
          <a:p>
            <a:r>
              <a:rPr lang="de-DE" dirty="0"/>
              <a:t>- Catering Preisverleihung</a:t>
            </a:r>
          </a:p>
          <a:p>
            <a:r>
              <a:rPr lang="de-DE" dirty="0"/>
              <a:t>- Catering Jurybereisungen</a:t>
            </a:r>
          </a:p>
          <a:p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308" y="268747"/>
            <a:ext cx="2374104" cy="1460987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986354" y="268747"/>
            <a:ext cx="7845830" cy="759892"/>
          </a:xfrm>
          <a:solidFill>
            <a:srgbClr val="CC99FF">
              <a:alpha val="2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de-DE" sz="2800" dirty="0"/>
              <a:t>Gut zu wissen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515703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Breitbild</PresentationFormat>
  <Paragraphs>76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Times New Roman</vt:lpstr>
      <vt:lpstr>Wingdings</vt:lpstr>
      <vt:lpstr>Office</vt:lpstr>
      <vt:lpstr>     ,,Hier brummt´s“ Mach mit beim Naturgarten Wettbewerb  Es lohnt sich…   für die Natur, für Dich, für unser aller Zukunft    Ein Projekt von: Naturschutzbund Deutschland Landesverband Baden-Württemberg e.V.   in Kooperation mit dem Biosphärengebiet Schwarzwald   </vt:lpstr>
      <vt:lpstr>Ein Naturgarten  -ein Mehrwert in jeglicher Hinsicht</vt:lpstr>
      <vt:lpstr>Das zählt</vt:lpstr>
      <vt:lpstr>Das zählt</vt:lpstr>
      <vt:lpstr>Rückseite individualisierbarer Wettbewerbs-Flyer</vt:lpstr>
      <vt:lpstr>Wieso sollten wir als Kommune teilnehmen?</vt:lpstr>
      <vt:lpstr>Gut zu wissen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brummt´s Mach mit beim Naturgarten Wettbewerb</dc:title>
  <dc:creator>Helena Sommer (NABU)</dc:creator>
  <cp:lastModifiedBy>Helena Sommer (NABU)</cp:lastModifiedBy>
  <cp:revision>25</cp:revision>
  <dcterms:created xsi:type="dcterms:W3CDTF">2022-03-03T10:24:37Z</dcterms:created>
  <dcterms:modified xsi:type="dcterms:W3CDTF">2024-04-18T09:36:57Z</dcterms:modified>
</cp:coreProperties>
</file>